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8" r:id="rId2"/>
    <p:sldId id="259" r:id="rId3"/>
    <p:sldId id="260" r:id="rId4"/>
    <p:sldId id="262" r:id="rId5"/>
    <p:sldId id="270" r:id="rId6"/>
    <p:sldId id="271" r:id="rId7"/>
    <p:sldId id="267" r:id="rId8"/>
    <p:sldId id="263" r:id="rId9"/>
    <p:sldId id="257" r:id="rId10"/>
    <p:sldId id="264" r:id="rId11"/>
    <p:sldId id="268" r:id="rId12"/>
    <p:sldId id="272" r:id="rId13"/>
    <p:sldId id="278" r:id="rId14"/>
    <p:sldId id="269" r:id="rId15"/>
    <p:sldId id="273" r:id="rId16"/>
    <p:sldId id="274" r:id="rId17"/>
    <p:sldId id="275" r:id="rId18"/>
    <p:sldId id="265" r:id="rId19"/>
    <p:sldId id="266" r:id="rId20"/>
    <p:sldId id="276" r:id="rId21"/>
    <p:sldId id="277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34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9C046D16-465A-46A9-884C-DF27D595C3B1}" type="datetimeFigureOut">
              <a:rPr lang="ru-RU" smtClean="0"/>
              <a:pPr/>
              <a:t>06.11.2017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46D16-465A-46A9-884C-DF27D595C3B1}" type="datetimeFigureOut">
              <a:rPr lang="ru-RU" smtClean="0"/>
              <a:pPr/>
              <a:t>06.11.2017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C046D16-465A-46A9-884C-DF27D595C3B1}" type="datetimeFigureOut">
              <a:rPr lang="ru-RU" smtClean="0"/>
              <a:pPr/>
              <a:t>06.11.2017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46D16-465A-46A9-884C-DF27D595C3B1}" type="datetimeFigureOut">
              <a:rPr lang="ru-RU" smtClean="0"/>
              <a:pPr/>
              <a:t>06.11.2017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46D16-465A-46A9-884C-DF27D595C3B1}" type="datetimeFigureOut">
              <a:rPr lang="ru-RU" smtClean="0"/>
              <a:pPr/>
              <a:t>06.11.2017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C046D16-465A-46A9-884C-DF27D595C3B1}" type="datetimeFigureOut">
              <a:rPr lang="ru-RU" smtClean="0"/>
              <a:pPr/>
              <a:t>06.11.2017</a:t>
            </a:fld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Нижний колонтитул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C046D16-465A-46A9-884C-DF27D595C3B1}" type="datetimeFigureOut">
              <a:rPr lang="ru-RU" smtClean="0"/>
              <a:pPr/>
              <a:t>06.11.2017</a:t>
            </a:fld>
            <a:endParaRPr lang="ru-RU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46D16-465A-46A9-884C-DF27D595C3B1}" type="datetimeFigureOut">
              <a:rPr lang="ru-RU" smtClean="0"/>
              <a:pPr/>
              <a:t>06.11.2017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46D16-465A-46A9-884C-DF27D595C3B1}" type="datetimeFigureOut">
              <a:rPr lang="ru-RU" smtClean="0"/>
              <a:pPr/>
              <a:t>06.11.2017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46D16-465A-46A9-884C-DF27D595C3B1}" type="datetimeFigureOut">
              <a:rPr lang="ru-RU" smtClean="0"/>
              <a:pPr/>
              <a:t>06.11.2017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оугольник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C046D16-465A-46A9-884C-DF27D595C3B1}" type="datetimeFigureOut">
              <a:rPr lang="ru-RU" smtClean="0"/>
              <a:pPr/>
              <a:t>06.11.2017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C046D16-465A-46A9-884C-DF27D595C3B1}" type="datetimeFigureOut">
              <a:rPr lang="ru-RU" smtClean="0"/>
              <a:pPr/>
              <a:t>06.11.2017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5BF30BF-ADB6-4F72-98A3-AA7A8524B4A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5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95288" y="1960563"/>
            <a:ext cx="8424862" cy="1755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ВЛИЯНИЕ ВНЕШНИХ ФАКТОРОВ ПРИ НАПЫЛЕНИИ ПОЛИМЕРНЫХ МАТЕРИАЛОВ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23850" y="4268788"/>
            <a:ext cx="8569325" cy="1248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ctr">
              <a:spcBef>
                <a:spcPct val="20000"/>
              </a:spcBef>
            </a:pPr>
            <a:r>
              <a:rPr lang="ru-RU" b="1" dirty="0" smtClean="0"/>
              <a:t>А.Р. </a:t>
            </a:r>
            <a:r>
              <a:rPr lang="ru-RU" b="1" dirty="0" err="1" smtClean="0"/>
              <a:t>Сираев</a:t>
            </a:r>
            <a:r>
              <a:rPr lang="en-US" b="1" dirty="0" smtClean="0"/>
              <a:t>, </a:t>
            </a:r>
            <a:r>
              <a:rPr lang="ru-RU" b="1" dirty="0" smtClean="0"/>
              <a:t>В.Л</a:t>
            </a:r>
            <a:r>
              <a:rPr kumimoji="0" 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Федяев</a:t>
            </a:r>
            <a:endParaRPr kumimoji="0" lang="ru-RU" sz="1800" b="1" i="0" u="none" strike="noStrike" kern="1200" cap="none" spc="0" normalizeH="0" baseline="30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Федеральное государственное бюджетное учреждение науки Институт механики и</a:t>
            </a:r>
            <a:r>
              <a:rPr kumimoji="0" lang="ru-RU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машиностроения Казанского научного центра Российской академии наук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835696" y="260648"/>
            <a:ext cx="720080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ru-RU" sz="1500" b="1" dirty="0"/>
              <a:t>Научно-техническая конференция</a:t>
            </a:r>
            <a:r>
              <a:rPr lang="ru-RU" sz="1500" dirty="0"/>
              <a:t> </a:t>
            </a:r>
          </a:p>
          <a:p>
            <a:r>
              <a:rPr lang="ru-RU" sz="1500" dirty="0"/>
              <a:t>«</a:t>
            </a:r>
            <a:r>
              <a:rPr lang="ru-RU" sz="1500" b="1" dirty="0"/>
              <a:t>НИЗКОТЕМПЕРАТУРНАЯ ПЛАЗМА </a:t>
            </a:r>
          </a:p>
          <a:p>
            <a:r>
              <a:rPr lang="ru-RU" sz="1500" b="1" dirty="0"/>
              <a:t>В ПРОЦЕССАХ НАНЕСЕНИЯ ФУНКЦИОНАЛЬНЫХ ПОКРЫТИЙ</a:t>
            </a:r>
            <a:r>
              <a:rPr lang="ru-RU" sz="1500" dirty="0"/>
              <a:t>»</a:t>
            </a:r>
          </a:p>
        </p:txBody>
      </p:sp>
      <p:pic>
        <p:nvPicPr>
          <p:cNvPr id="8" name="Picture 5" descr="обложк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8573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ru-RU" sz="3200" dirty="0" smtClean="0"/>
              <a:t>Траектория и распределение скорости частиц</a:t>
            </a:r>
            <a:r>
              <a:rPr lang="en-US" sz="3200" dirty="0" smtClean="0"/>
              <a:t>: w=</a:t>
            </a:r>
            <a:r>
              <a:rPr lang="ru-RU" sz="3200" dirty="0" smtClean="0"/>
              <a:t>0.125</a:t>
            </a:r>
            <a:endParaRPr lang="ru-RU" sz="3200" dirty="0"/>
          </a:p>
        </p:txBody>
      </p:sp>
      <p:pic>
        <p:nvPicPr>
          <p:cNvPr id="21508" name="Picture 4" descr="D:\projects\Postgraduate\Плазма2017\wind01v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8595788" cy="4392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424936" cy="864096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Потери материала при боковом ветре</a:t>
            </a:r>
            <a:endParaRPr lang="ru-RU" sz="3200" dirty="0"/>
          </a:p>
        </p:txBody>
      </p:sp>
      <p:pic>
        <p:nvPicPr>
          <p:cNvPr id="25603" name="Picture 3" descr="chart (1)"/>
          <p:cNvPicPr>
            <a:picLocks noChangeAspect="1" noChangeArrowheads="1"/>
          </p:cNvPicPr>
          <p:nvPr/>
        </p:nvPicPr>
        <p:blipFill>
          <a:blip r:embed="rId2" cstate="print"/>
          <a:srcRect r="9558"/>
          <a:stretch>
            <a:fillRect/>
          </a:stretch>
        </p:blipFill>
        <p:spPr bwMode="auto">
          <a:xfrm>
            <a:off x="899592" y="1556792"/>
            <a:ext cx="7344816" cy="4920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Низкая температура воздуха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Снижает температуру нагретой струи воздуха</a:t>
            </a:r>
          </a:p>
          <a:p>
            <a:r>
              <a:rPr lang="ru-RU" dirty="0" smtClean="0"/>
              <a:t>Снижает температуру частиц</a:t>
            </a:r>
          </a:p>
          <a:p>
            <a:r>
              <a:rPr lang="ru-RU" dirty="0" smtClean="0"/>
              <a:t>Частицы отвердевают до попадания на поверхность</a:t>
            </a:r>
          </a:p>
          <a:p>
            <a:endParaRPr lang="ru-RU" dirty="0" smtClean="0"/>
          </a:p>
          <a:p>
            <a:r>
              <a:rPr lang="ru-RU" dirty="0" smtClean="0"/>
              <a:t>Увеличивается скорость охлаждения покрытия</a:t>
            </a:r>
          </a:p>
          <a:p>
            <a:r>
              <a:rPr lang="ru-RU" dirty="0" smtClean="0"/>
              <a:t>Образование трещин в покрытии</a:t>
            </a:r>
            <a:endParaRPr lang="ru-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824136"/>
          </a:xfrm>
        </p:spPr>
        <p:txBody>
          <a:bodyPr>
            <a:noAutofit/>
          </a:bodyPr>
          <a:lstStyle/>
          <a:p>
            <a:r>
              <a:rPr lang="ru-RU" sz="3200" dirty="0" smtClean="0"/>
              <a:t>Распределение температуры</a:t>
            </a:r>
            <a:r>
              <a:rPr lang="en-US" sz="3200" dirty="0" smtClean="0"/>
              <a:t>:</a:t>
            </a:r>
            <a:r>
              <a:rPr lang="ru-RU" sz="3200" dirty="0" smtClean="0"/>
              <a:t> </a:t>
            </a:r>
            <a:r>
              <a:rPr lang="en-US" sz="3200" dirty="0" err="1" smtClean="0"/>
              <a:t>dT</a:t>
            </a:r>
            <a:r>
              <a:rPr lang="en-US" sz="3200" dirty="0" smtClean="0"/>
              <a:t> =</a:t>
            </a:r>
            <a:r>
              <a:rPr lang="ru-RU" sz="3200" dirty="0" smtClean="0"/>
              <a:t> 75</a:t>
            </a:r>
            <a:endParaRPr lang="ru-RU" sz="3200" dirty="0"/>
          </a:p>
        </p:txBody>
      </p:sp>
      <p:pic>
        <p:nvPicPr>
          <p:cNvPr id="31747" name="Picture 3" descr="D:\projects\Postgraduate\Плазма2017\Transient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484784"/>
            <a:ext cx="6696744" cy="50225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824136"/>
          </a:xfrm>
        </p:spPr>
        <p:txBody>
          <a:bodyPr>
            <a:noAutofit/>
          </a:bodyPr>
          <a:lstStyle/>
          <a:p>
            <a:r>
              <a:rPr lang="ru-RU" sz="3200" dirty="0" smtClean="0"/>
              <a:t>Траектория частиц и распределение температуры</a:t>
            </a:r>
            <a:r>
              <a:rPr lang="en-US" sz="3200" dirty="0" smtClean="0"/>
              <a:t>:</a:t>
            </a:r>
            <a:r>
              <a:rPr lang="ru-RU" sz="3200" dirty="0" smtClean="0"/>
              <a:t> </a:t>
            </a:r>
            <a:r>
              <a:rPr lang="en-US" sz="3200" dirty="0" err="1" smtClean="0"/>
              <a:t>dT</a:t>
            </a:r>
            <a:r>
              <a:rPr lang="en-US" sz="3200" dirty="0" smtClean="0"/>
              <a:t> =</a:t>
            </a:r>
            <a:r>
              <a:rPr lang="ru-RU" sz="3200" dirty="0" smtClean="0"/>
              <a:t> 175</a:t>
            </a:r>
            <a:endParaRPr lang="ru-RU" sz="3200" dirty="0"/>
          </a:p>
        </p:txBody>
      </p:sp>
      <p:pic>
        <p:nvPicPr>
          <p:cNvPr id="26627" name="Picture 3" descr="D:\projects\Postgraduate\Плазма2017\cold25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7950200" cy="3886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824136"/>
          </a:xfrm>
        </p:spPr>
        <p:txBody>
          <a:bodyPr>
            <a:noAutofit/>
          </a:bodyPr>
          <a:lstStyle/>
          <a:p>
            <a:r>
              <a:rPr lang="ru-RU" sz="3200" dirty="0" smtClean="0"/>
              <a:t>Траектория частиц и распределение температуры</a:t>
            </a:r>
            <a:r>
              <a:rPr lang="en-US" sz="3200" dirty="0" smtClean="0"/>
              <a:t>:</a:t>
            </a:r>
            <a:r>
              <a:rPr lang="ru-RU" sz="3200" dirty="0" smtClean="0"/>
              <a:t> </a:t>
            </a:r>
            <a:r>
              <a:rPr lang="en-US" sz="3200" dirty="0" err="1" smtClean="0"/>
              <a:t>dT</a:t>
            </a:r>
            <a:r>
              <a:rPr lang="en-US" sz="3200" dirty="0" smtClean="0"/>
              <a:t> =</a:t>
            </a:r>
            <a:r>
              <a:rPr lang="ru-RU" sz="3200" dirty="0" smtClean="0"/>
              <a:t> 200</a:t>
            </a:r>
            <a:endParaRPr lang="ru-RU" sz="3200" dirty="0"/>
          </a:p>
        </p:txBody>
      </p:sp>
      <p:pic>
        <p:nvPicPr>
          <p:cNvPr id="27651" name="Picture 3" descr="D:\projects\Postgraduate\Плазма2017\cold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060848"/>
            <a:ext cx="8748464" cy="42486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824136"/>
          </a:xfrm>
        </p:spPr>
        <p:txBody>
          <a:bodyPr>
            <a:noAutofit/>
          </a:bodyPr>
          <a:lstStyle/>
          <a:p>
            <a:r>
              <a:rPr lang="ru-RU" sz="3200" dirty="0" smtClean="0"/>
              <a:t>Траектория частиц и распределение температуры</a:t>
            </a:r>
            <a:r>
              <a:rPr lang="en-US" sz="3200" dirty="0" smtClean="0"/>
              <a:t>:</a:t>
            </a:r>
            <a:r>
              <a:rPr lang="ru-RU" sz="3200" dirty="0" smtClean="0"/>
              <a:t> </a:t>
            </a:r>
            <a:r>
              <a:rPr lang="en-US" sz="3200" dirty="0" err="1" smtClean="0"/>
              <a:t>dT</a:t>
            </a:r>
            <a:r>
              <a:rPr lang="en-US" sz="3200" dirty="0" smtClean="0"/>
              <a:t> =</a:t>
            </a:r>
            <a:r>
              <a:rPr lang="ru-RU" sz="3200" dirty="0" smtClean="0"/>
              <a:t> 225</a:t>
            </a:r>
            <a:endParaRPr lang="ru-RU" sz="3200" dirty="0"/>
          </a:p>
        </p:txBody>
      </p:sp>
      <p:pic>
        <p:nvPicPr>
          <p:cNvPr id="28674" name="Picture 2" descr="D:\projects\Postgraduate\Плазма2017\coldm25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44824"/>
            <a:ext cx="8584954" cy="41764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824136"/>
          </a:xfrm>
        </p:spPr>
        <p:txBody>
          <a:bodyPr>
            <a:noAutofit/>
          </a:bodyPr>
          <a:lstStyle/>
          <a:p>
            <a:r>
              <a:rPr lang="ru-RU" sz="3200" dirty="0" smtClean="0"/>
              <a:t>Траектория частиц и распределение температуры</a:t>
            </a:r>
            <a:r>
              <a:rPr lang="en-US" sz="3200" dirty="0" smtClean="0"/>
              <a:t>:</a:t>
            </a:r>
            <a:r>
              <a:rPr lang="ru-RU" sz="3200" dirty="0" smtClean="0"/>
              <a:t> </a:t>
            </a:r>
            <a:r>
              <a:rPr lang="en-US" sz="3200" dirty="0" err="1" smtClean="0"/>
              <a:t>dT</a:t>
            </a:r>
            <a:r>
              <a:rPr lang="en-US" sz="3200" dirty="0" smtClean="0"/>
              <a:t> =</a:t>
            </a:r>
            <a:r>
              <a:rPr lang="ru-RU" sz="3200" dirty="0" smtClean="0"/>
              <a:t> 250</a:t>
            </a:r>
            <a:endParaRPr lang="ru-RU" sz="3200" dirty="0"/>
          </a:p>
        </p:txBody>
      </p:sp>
      <p:pic>
        <p:nvPicPr>
          <p:cNvPr id="29698" name="Picture 2" descr="D:\projects\Postgraduate\Плазма2017\coldm5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0808"/>
            <a:ext cx="8568952" cy="42231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Распределение температуры</a:t>
            </a:r>
            <a:r>
              <a:rPr lang="en-US" sz="3200" dirty="0" smtClean="0"/>
              <a:t>:</a:t>
            </a:r>
            <a:r>
              <a:rPr lang="ru-RU" sz="3200" dirty="0" smtClean="0"/>
              <a:t> </a:t>
            </a:r>
            <a:r>
              <a:rPr lang="en-US" sz="3200" dirty="0" smtClean="0"/>
              <a:t>w =0.125; </a:t>
            </a:r>
            <a:r>
              <a:rPr lang="en-US" sz="3200" dirty="0" err="1" smtClean="0"/>
              <a:t>dT</a:t>
            </a:r>
            <a:r>
              <a:rPr lang="en-US" sz="3200" dirty="0" smtClean="0"/>
              <a:t> = 250</a:t>
            </a:r>
            <a:endParaRPr lang="ru-RU" sz="3200" dirty="0"/>
          </a:p>
        </p:txBody>
      </p:sp>
      <p:pic>
        <p:nvPicPr>
          <p:cNvPr id="22531" name="Picture 3" descr="D:\projects\Postgraduate\Плазма2017\WindCold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196752"/>
            <a:ext cx="7128792" cy="53465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 fontScale="90000"/>
          </a:bodyPr>
          <a:lstStyle/>
          <a:p>
            <a:r>
              <a:rPr lang="ru-RU" sz="3200" dirty="0" smtClean="0"/>
              <a:t>Траектория частиц и распределение температуры</a:t>
            </a:r>
            <a:r>
              <a:rPr lang="en-US" sz="3200" dirty="0" smtClean="0"/>
              <a:t>:</a:t>
            </a:r>
            <a:r>
              <a:rPr lang="ru-RU" sz="3200" dirty="0" smtClean="0"/>
              <a:t> </a:t>
            </a:r>
            <a:r>
              <a:rPr lang="en-US" sz="3200" dirty="0" smtClean="0"/>
              <a:t>w =0.125; </a:t>
            </a:r>
            <a:r>
              <a:rPr lang="en-US" sz="3200" dirty="0" err="1" smtClean="0"/>
              <a:t>dT</a:t>
            </a:r>
            <a:r>
              <a:rPr lang="en-US" sz="3200" dirty="0" smtClean="0"/>
              <a:t> = 250</a:t>
            </a:r>
            <a:endParaRPr lang="ru-RU" sz="3200" dirty="0"/>
          </a:p>
        </p:txBody>
      </p:sp>
      <p:pic>
        <p:nvPicPr>
          <p:cNvPr id="23555" name="Picture 3" descr="D:\projects\Postgraduate\Плазма2017\wind01coldm5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12776"/>
            <a:ext cx="8557658" cy="41764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Внешние факторы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044824"/>
          </a:xfrm>
        </p:spPr>
        <p:txBody>
          <a:bodyPr/>
          <a:lstStyle/>
          <a:p>
            <a:r>
              <a:rPr lang="ru-RU" dirty="0" smtClean="0"/>
              <a:t>Атмосферные осадки</a:t>
            </a:r>
          </a:p>
          <a:p>
            <a:r>
              <a:rPr lang="ru-RU" dirty="0" smtClean="0"/>
              <a:t>Ветер</a:t>
            </a:r>
          </a:p>
          <a:p>
            <a:r>
              <a:rPr lang="ru-RU" dirty="0" smtClean="0"/>
              <a:t>Низкая температура воздуха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Охлаждение материала при осаждении на поверхность</a:t>
            </a:r>
            <a:endParaRPr lang="ru-RU" sz="3200" dirty="0"/>
          </a:p>
        </p:txBody>
      </p:sp>
      <p:pic>
        <p:nvPicPr>
          <p:cNvPr id="30722" name="Picture 2" descr="chart (2)"/>
          <p:cNvPicPr>
            <a:picLocks noChangeAspect="1" noChangeArrowheads="1"/>
          </p:cNvPicPr>
          <p:nvPr/>
        </p:nvPicPr>
        <p:blipFill>
          <a:blip r:embed="rId2" cstate="print"/>
          <a:srcRect r="8702"/>
          <a:stretch>
            <a:fillRect/>
          </a:stretch>
        </p:blipFill>
        <p:spPr bwMode="auto">
          <a:xfrm>
            <a:off x="1115616" y="1772816"/>
            <a:ext cx="6768752" cy="4504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Влияние бокового ветра на траекторию частиц позволяет проводить работы только при </a:t>
            </a:r>
            <a:r>
              <a:rPr lang="en-US" dirty="0" smtClean="0"/>
              <a:t>w &lt; 0.1 </a:t>
            </a:r>
            <a:r>
              <a:rPr lang="ru-RU" dirty="0" smtClean="0"/>
              <a:t>(потери материала </a:t>
            </a:r>
            <a:r>
              <a:rPr lang="en-US" dirty="0" smtClean="0"/>
              <a:t>&lt; 10%)</a:t>
            </a:r>
            <a:endParaRPr lang="ru-RU" dirty="0" smtClean="0"/>
          </a:p>
          <a:p>
            <a:r>
              <a:rPr lang="ru-RU" dirty="0" smtClean="0"/>
              <a:t>Влияние низкой температуры воздуха заметно при наличии бокового ветра</a:t>
            </a:r>
          </a:p>
          <a:p>
            <a:r>
              <a:rPr lang="ru-RU" dirty="0" smtClean="0"/>
              <a:t>Минимизация температуры нагрева частиц без потери материала и качества покрытия с учетом температуры окружающего воздуха – позволяет оптимизировать </a:t>
            </a:r>
            <a:r>
              <a:rPr lang="ru-RU" dirty="0" err="1" smtClean="0"/>
              <a:t>энергозатраты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pic>
        <p:nvPicPr>
          <p:cNvPr id="1026" name="Picture 2" descr="D:\projects\Postgraduate\Плазма2017\Geom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1628800"/>
            <a:ext cx="6552728" cy="2670971"/>
          </a:xfrm>
          <a:prstGeom prst="rect">
            <a:avLst/>
          </a:prstGeom>
          <a:noFill/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4716016" y="4437112"/>
          <a:ext cx="1317746" cy="432048"/>
        </p:xfrm>
        <a:graphic>
          <a:graphicData uri="http://schemas.openxmlformats.org/presentationml/2006/ole">
            <p:oleObj spid="_x0000_s1027" r:id="rId4" imgW="1028700" imgH="330200" progId="">
              <p:embed/>
            </p:oleObj>
          </a:graphicData>
        </a:graphic>
      </p:graphicFrame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899592" y="4437112"/>
          <a:ext cx="1671343" cy="432048"/>
        </p:xfrm>
        <a:graphic>
          <a:graphicData uri="http://schemas.openxmlformats.org/presentationml/2006/ole">
            <p:oleObj spid="_x0000_s1029" r:id="rId5" imgW="1257300" imgH="330200" progId="">
              <p:embed/>
            </p:oleObj>
          </a:graphicData>
        </a:graphic>
      </p:graphicFrame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31" name="Object 7"/>
          <p:cNvGraphicFramePr>
            <a:graphicFrameLocks noChangeAspect="1"/>
          </p:cNvGraphicFramePr>
          <p:nvPr/>
        </p:nvGraphicFramePr>
        <p:xfrm>
          <a:off x="2843808" y="4437112"/>
          <a:ext cx="1555372" cy="366553"/>
        </p:xfrm>
        <a:graphic>
          <a:graphicData uri="http://schemas.openxmlformats.org/presentationml/2006/ole">
            <p:oleObj spid="_x0000_s1031" r:id="rId6" imgW="1269449" imgH="304668" progId="">
              <p:embed/>
            </p:oleObj>
          </a:graphicData>
        </a:graphic>
      </p:graphicFrame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33" name="Object 9"/>
          <p:cNvGraphicFramePr>
            <a:graphicFrameLocks noChangeAspect="1"/>
          </p:cNvGraphicFramePr>
          <p:nvPr/>
        </p:nvGraphicFramePr>
        <p:xfrm>
          <a:off x="6588224" y="4437112"/>
          <a:ext cx="1489429" cy="432048"/>
        </p:xfrm>
        <a:graphic>
          <a:graphicData uri="http://schemas.openxmlformats.org/presentationml/2006/ole">
            <p:oleObj spid="_x0000_s1033" r:id="rId7" imgW="1028254" imgH="304668" progId="">
              <p:embed/>
            </p:oleObj>
          </a:graphicData>
        </a:graphic>
      </p:graphicFrame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99592" y="5085184"/>
            <a:ext cx="1416001" cy="345638"/>
          </a:xfrm>
          <a:prstGeom prst="rect">
            <a:avLst/>
          </a:prstGeom>
          <a:noFill/>
        </p:spPr>
      </p:pic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37" name="Object 13"/>
          <p:cNvGraphicFramePr>
            <a:graphicFrameLocks noChangeAspect="1"/>
          </p:cNvGraphicFramePr>
          <p:nvPr/>
        </p:nvGraphicFramePr>
        <p:xfrm>
          <a:off x="5940152" y="5013176"/>
          <a:ext cx="2118089" cy="432048"/>
        </p:xfrm>
        <a:graphic>
          <a:graphicData uri="http://schemas.openxmlformats.org/presentationml/2006/ole">
            <p:oleObj spid="_x0000_s1037" r:id="rId9" imgW="1663700" imgH="330200" progId="">
              <p:embed/>
            </p:oleObj>
          </a:graphicData>
        </a:graphic>
      </p:graphicFrame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039" name="Object 15"/>
          <p:cNvGraphicFramePr>
            <a:graphicFrameLocks noChangeAspect="1"/>
          </p:cNvGraphicFramePr>
          <p:nvPr/>
        </p:nvGraphicFramePr>
        <p:xfrm>
          <a:off x="2915816" y="5013176"/>
          <a:ext cx="2592288" cy="432048"/>
        </p:xfrm>
        <a:graphic>
          <a:graphicData uri="http://schemas.openxmlformats.org/presentationml/2006/ole">
            <p:oleObj spid="_x0000_s1039" r:id="rId10" imgW="2032000" imgH="330200" progId="">
              <p:embed/>
            </p:oleObj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851920" y="5661248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t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= [0;2]c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Ветер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421088"/>
          </a:xfrm>
        </p:spPr>
        <p:txBody>
          <a:bodyPr>
            <a:normAutofit/>
          </a:bodyPr>
          <a:lstStyle/>
          <a:p>
            <a:r>
              <a:rPr lang="ru-RU" dirty="0" smtClean="0"/>
              <a:t>Изменяет траекторию полета частиц</a:t>
            </a:r>
          </a:p>
          <a:p>
            <a:r>
              <a:rPr lang="ru-RU" dirty="0" smtClean="0"/>
              <a:t>Увеличивает теплообмен между окружающим воздухом и струей нагретого воздуха</a:t>
            </a:r>
          </a:p>
          <a:p>
            <a:r>
              <a:rPr lang="ru-RU" dirty="0" smtClean="0"/>
              <a:t>Частицы сносит к границе струи нагретого воздуха</a:t>
            </a:r>
          </a:p>
          <a:p>
            <a:endParaRPr lang="ru-RU" dirty="0" smtClean="0"/>
          </a:p>
          <a:p>
            <a:r>
              <a:rPr lang="ru-RU" dirty="0" smtClean="0"/>
              <a:t>Стекание покрытия</a:t>
            </a:r>
          </a:p>
          <a:p>
            <a:r>
              <a:rPr lang="ru-RU" dirty="0" smtClean="0"/>
              <a:t>Наплывы</a:t>
            </a:r>
          </a:p>
          <a:p>
            <a:endParaRPr lang="ru-RU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Ветер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061048"/>
          </a:xfrm>
        </p:spPr>
        <p:txBody>
          <a:bodyPr>
            <a:normAutofit/>
          </a:bodyPr>
          <a:lstStyle/>
          <a:p>
            <a:r>
              <a:rPr lang="ru-RU" dirty="0" smtClean="0"/>
              <a:t>По направлению</a:t>
            </a:r>
          </a:p>
          <a:p>
            <a:pPr lvl="1"/>
            <a:r>
              <a:rPr lang="ru-RU" dirty="0" smtClean="0"/>
              <a:t>Попутный</a:t>
            </a:r>
          </a:p>
          <a:p>
            <a:pPr lvl="1"/>
            <a:r>
              <a:rPr lang="ru-RU" dirty="0" smtClean="0"/>
              <a:t>Встречный</a:t>
            </a:r>
          </a:p>
          <a:p>
            <a:pPr lvl="1"/>
            <a:r>
              <a:rPr lang="ru-RU" dirty="0" smtClean="0"/>
              <a:t>Боковой</a:t>
            </a:r>
          </a:p>
          <a:p>
            <a:r>
              <a:rPr lang="ru-RU" dirty="0" smtClean="0"/>
              <a:t>По характеру скорости</a:t>
            </a:r>
          </a:p>
          <a:p>
            <a:pPr lvl="1"/>
            <a:r>
              <a:rPr lang="ru-RU" dirty="0" smtClean="0"/>
              <a:t>Устойчивый</a:t>
            </a:r>
          </a:p>
          <a:p>
            <a:pPr lvl="1"/>
            <a:r>
              <a:rPr lang="ru-RU" dirty="0" smtClean="0"/>
              <a:t>Порывистый</a:t>
            </a:r>
          </a:p>
          <a:p>
            <a:endParaRPr lang="ru-RU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ru-RU" sz="3200" dirty="0" smtClean="0"/>
              <a:t>Траектория и распределение скорости частиц</a:t>
            </a:r>
            <a:r>
              <a:rPr lang="en-US" sz="3200" dirty="0" smtClean="0"/>
              <a:t>: w=0</a:t>
            </a:r>
            <a:endParaRPr lang="ru-RU" sz="3200" dirty="0"/>
          </a:p>
        </p:txBody>
      </p:sp>
      <p:pic>
        <p:nvPicPr>
          <p:cNvPr id="5" name="Picture 1" descr="D:\projects\Postgraduate\Плазма2017\wind0v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84784"/>
            <a:ext cx="8367380" cy="41764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ru-RU" sz="3200" dirty="0" smtClean="0"/>
              <a:t>Траектория и распределение скорости частиц</a:t>
            </a:r>
            <a:r>
              <a:rPr lang="en-US" sz="3200" dirty="0" smtClean="0"/>
              <a:t>: w=0.</a:t>
            </a:r>
            <a:r>
              <a:rPr lang="ru-RU" sz="3200" dirty="0" smtClean="0"/>
              <a:t>0625</a:t>
            </a:r>
            <a:endParaRPr lang="ru-RU" sz="3200" dirty="0"/>
          </a:p>
        </p:txBody>
      </p:sp>
      <p:pic>
        <p:nvPicPr>
          <p:cNvPr id="24578" name="Picture 2" descr="D:\projects\Postgraduate\Плазма2017\wind005v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19" y="1484784"/>
            <a:ext cx="8538091" cy="41764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Распределение скорости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w=</a:t>
            </a:r>
            <a:r>
              <a:rPr lang="ru-RU" dirty="0" smtClean="0"/>
              <a:t>0.125</a:t>
            </a:r>
            <a:endParaRPr lang="ru-RU" dirty="0"/>
          </a:p>
        </p:txBody>
      </p:sp>
      <p:pic>
        <p:nvPicPr>
          <p:cNvPr id="20483" name="Picture 3" descr="D:\projects\Postgraduate\Плазма2017\WindV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268760"/>
            <a:ext cx="7008779" cy="52565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D:\projects\Postgraduate\Плазма2017\wind0075v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00807"/>
            <a:ext cx="8640960" cy="4213929"/>
          </a:xfrm>
          <a:prstGeom prst="rect">
            <a:avLst/>
          </a:prstGeom>
          <a:noFill/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ru-RU" sz="3200" dirty="0" smtClean="0"/>
              <a:t>Траектория и распределение скорости частиц</a:t>
            </a:r>
            <a:r>
              <a:rPr lang="en-US" sz="3200" dirty="0" smtClean="0"/>
              <a:t>: w=</a:t>
            </a:r>
            <a:r>
              <a:rPr lang="ru-RU" sz="3200" dirty="0" smtClean="0"/>
              <a:t>0.09375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бычная">
  <a:themeElements>
    <a:clrScheme name="Обычная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Обычная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Обычная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401</TotalTime>
  <Words>275</Words>
  <Application>Microsoft Office PowerPoint</Application>
  <PresentationFormat>Экран (4:3)</PresentationFormat>
  <Paragraphs>53</Paragraphs>
  <Slides>21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Обычная</vt:lpstr>
      <vt:lpstr>Слайд 1</vt:lpstr>
      <vt:lpstr>Внешние факторы</vt:lpstr>
      <vt:lpstr>Постановка задачи</vt:lpstr>
      <vt:lpstr>Ветер</vt:lpstr>
      <vt:lpstr>Ветер</vt:lpstr>
      <vt:lpstr>Траектория и распределение скорости частиц: w=0</vt:lpstr>
      <vt:lpstr>Траектория и распределение скорости частиц: w=0.0625</vt:lpstr>
      <vt:lpstr>Распределение скорости: w=0.125</vt:lpstr>
      <vt:lpstr>Траектория и распределение скорости частиц: w=0.09375</vt:lpstr>
      <vt:lpstr>Траектория и распределение скорости частиц: w=0.125</vt:lpstr>
      <vt:lpstr>Потери материала при боковом ветре</vt:lpstr>
      <vt:lpstr>Низкая температура воздуха</vt:lpstr>
      <vt:lpstr>Распределение температуры: dT = 75</vt:lpstr>
      <vt:lpstr>Траектория частиц и распределение температуры: dT = 175</vt:lpstr>
      <vt:lpstr>Траектория частиц и распределение температуры: dT = 200</vt:lpstr>
      <vt:lpstr>Траектория частиц и распределение температуры: dT = 225</vt:lpstr>
      <vt:lpstr>Траектория частиц и распределение температуры: dT = 250</vt:lpstr>
      <vt:lpstr>Распределение температуры: w =0.125; dT = 250</vt:lpstr>
      <vt:lpstr>Траектория частиц и распределение температуры: w =0.125; dT = 250</vt:lpstr>
      <vt:lpstr>Охлаждение материала при осаждении на поверхность</vt:lpstr>
      <vt:lpstr>Выводы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Алмаз Сираев</dc:creator>
  <cp:lastModifiedBy>Алмаз Сираев</cp:lastModifiedBy>
  <cp:revision>45</cp:revision>
  <dcterms:created xsi:type="dcterms:W3CDTF">2017-10-28T21:01:45Z</dcterms:created>
  <dcterms:modified xsi:type="dcterms:W3CDTF">2017-11-05T23:23:31Z</dcterms:modified>
</cp:coreProperties>
</file>